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4"/>
  </p:handoutMasterIdLst>
  <p:sldIdLst>
    <p:sldId id="260" r:id="rId2"/>
    <p:sldId id="261" r:id="rId3"/>
  </p:sldIdLst>
  <p:sldSz cx="5327650" cy="7559675"/>
  <p:notesSz cx="6797675" cy="9928225"/>
  <p:defaultTextStyle>
    <a:defPPr>
      <a:defRPr lang="ru-RU"/>
    </a:defPPr>
    <a:lvl1pPr marL="0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1pPr>
    <a:lvl2pPr marL="292242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2pPr>
    <a:lvl3pPr marL="584484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3pPr>
    <a:lvl4pPr marL="876727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4pPr>
    <a:lvl5pPr marL="1168969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5pPr>
    <a:lvl6pPr marL="1461211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6pPr>
    <a:lvl7pPr marL="1753453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7pPr>
    <a:lvl8pPr marL="2045696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8pPr>
    <a:lvl9pPr marL="2337938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7A59"/>
    <a:srgbClr val="D30000"/>
    <a:srgbClr val="D40000"/>
    <a:srgbClr val="008000"/>
    <a:srgbClr val="FF3300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-3390" y="-96"/>
      </p:cViewPr>
      <p:guideLst>
        <p:guide orient="horz" pos="2381"/>
        <p:guide pos="1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F3377-A599-4CE6-B91E-6BAC34511335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FECD2-A03F-4ED5-9EAF-060A142E4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000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5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24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/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51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59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88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23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20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7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06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303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8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4AB9-236E-4A3D-8614-10605BE7451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84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5328000" cy="755967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60000"/>
                  <a:lumOff val="40000"/>
                </a:schemeClr>
              </a:gs>
              <a:gs pos="52000">
                <a:schemeClr val="accent1">
                  <a:lumMod val="20000"/>
                  <a:lumOff val="8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60" name="Picture 36" descr="https://kherson.life/wp-content/uploads/2022/06/rosgvardiya-2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5" t="1885" r="265" b="36423"/>
          <a:stretch/>
        </p:blipFill>
        <p:spPr bwMode="auto">
          <a:xfrm>
            <a:off x="0" y="1039691"/>
            <a:ext cx="5327826" cy="1900733"/>
          </a:xfrm>
          <a:prstGeom prst="flowChartAlternateProcess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-175" y="123946"/>
            <a:ext cx="5328000" cy="104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МИНИСТЕРСТВО ОБОРОНЫ </a:t>
            </a:r>
          </a:p>
          <a:p>
            <a:pPr algn="ctr"/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РОССИЙСКОЙ ФЕДЕРАЦИИ</a:t>
            </a:r>
          </a:p>
          <a:p>
            <a:pPr algn="ctr"/>
            <a:r>
              <a:rPr lang="ru-RU" sz="1600" b="1" dirty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едёт набор </a:t>
            </a:r>
          </a:p>
          <a:p>
            <a:pPr algn="ctr"/>
            <a:r>
              <a:rPr lang="ru-RU" sz="1600" b="1" spc="10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lang="ru-RU" sz="2000" b="1" spc="10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ОБИЛИЗАЦИОННЫЙ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ЮДСКОЙ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ЕЗЕРВ</a:t>
            </a:r>
            <a:endParaRPr lang="ru-RU" sz="1600" b="1" dirty="0">
              <a:ln w="1270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r="1056" b="-90"/>
          <a:stretch/>
        </p:blipFill>
        <p:spPr bwMode="auto">
          <a:xfrm>
            <a:off x="108000" y="108000"/>
            <a:ext cx="792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8" descr="https://nklk.ru/dll_image/6606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79960" y="72000"/>
            <a:ext cx="792000" cy="792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-175" y="2801287"/>
            <a:ext cx="5328000" cy="2296013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100" dirty="0" smtClean="0">
                <a:ln w="3175">
                  <a:solidFill>
                    <a:srgbClr val="B67A59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Гарантируем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ежемесячное денежное содержание за пребывание в резерве, </a:t>
            </a:r>
            <a:r>
              <a:rPr lang="ru-RU" sz="1100" b="1" i="1" spc="-3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(кроме периодов участия в военных сборах) </a:t>
            </a:r>
            <a:r>
              <a:rPr lang="ru-RU" sz="1200" b="1" spc="-3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300" b="1" spc="-3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2 700 </a:t>
            </a:r>
            <a:r>
              <a:rPr lang="ru-RU" sz="1200" b="1" spc="-3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200" b="1" spc="-3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3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6 300 </a:t>
            </a:r>
            <a:r>
              <a:rPr lang="ru-RU" sz="1200" b="1" spc="-3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своевременные выплаты за участие в военных сборах 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20" dirty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ru-RU" sz="1300" b="1" spc="-2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500 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2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51 900 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сохранение рабочего места и средней заработной платы 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привлечении к военным сборам)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продовольственное, вещевое и медицинское обеспечение 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исполнении обязанностей военной службы)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обязательное государственное страхование жизни и здоровья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исполнении обязанностей военной службы)</a:t>
            </a:r>
            <a:r>
              <a:rPr lang="ru-RU" sz="14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бесплатный проезд к месту проведения сборов и обратно.</a:t>
            </a:r>
            <a:endParaRPr lang="ru-RU" sz="1200" b="1" spc="-20" dirty="0">
              <a:ln w="3175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2" descr="https://pngshare.com/wp-content/uploads/2021/06/Soldier-Silhouette-Transparent-18-1024x398.png"/>
          <p:cNvPicPr>
            <a:picLocks noChangeAspect="1" noChangeArrowheads="1"/>
          </p:cNvPicPr>
          <p:nvPr/>
        </p:nvPicPr>
        <p:blipFill rotWithShape="1"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60" r="-91" b="25462"/>
          <a:stretch/>
        </p:blipFill>
        <p:spPr bwMode="auto">
          <a:xfrm flipH="1">
            <a:off x="-1" y="5345121"/>
            <a:ext cx="5327825" cy="221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-175" y="5202748"/>
            <a:ext cx="5328000" cy="1866408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100" dirty="0" smtClean="0">
                <a:ln w="12700">
                  <a:solidFill>
                    <a:srgbClr val="B67A59"/>
                  </a:solidFill>
                </a:ln>
                <a:solidFill>
                  <a:srgbClr val="D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Требования к кандидатам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i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возрасту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прапорщики, сержанты и солдаты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– до </a:t>
            </a:r>
            <a:r>
              <a:rPr lang="ru-RU" sz="14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лет, младшие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офицеры – до </a:t>
            </a:r>
            <a:r>
              <a:rPr lang="ru-RU" sz="14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лет,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старшие офицеры –  до </a:t>
            </a:r>
            <a:r>
              <a:rPr lang="ru-RU" sz="14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лет;</a:t>
            </a:r>
            <a:endParaRPr lang="ru-RU" sz="1200" b="1" spc="-20" dirty="0">
              <a:ln w="12700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i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здоровью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200" b="1" i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быть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годным к военной службе (категория А) или годным к военной службе с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незначительными ограничениями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(категория Б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sz="1200" b="1" spc="-20" dirty="0">
              <a:ln w="12700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i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результатам </a:t>
            </a:r>
            <a:r>
              <a:rPr lang="ru-RU" sz="1200" b="1" i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профессионал. психологического отбора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 получить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1, 2 или 3 категорию пригодности для конкретной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выбранной специальности;</a:t>
            </a:r>
            <a:endParaRPr lang="ru-RU" sz="1200" b="1" spc="-20" dirty="0">
              <a:ln w="12700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i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200" b="1" i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 образованию: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ниже основного общего (9 классов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200" b="1" spc="-20" dirty="0">
              <a:ln w="12700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7432" y="7167323"/>
            <a:ext cx="56776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Б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оевой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рмейский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Р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езерв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С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траны</a:t>
            </a:r>
            <a:endParaRPr lang="ru-RU" sz="1600" spc="250" dirty="0"/>
          </a:p>
        </p:txBody>
      </p:sp>
    </p:spTree>
    <p:extLst>
      <p:ext uri="{BB962C8B-B14F-4D97-AF65-F5344CB8AC3E}">
        <p14:creationId xmlns:p14="http://schemas.microsoft.com/office/powerpoint/2010/main" val="202825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-175" y="0"/>
            <a:ext cx="5328000" cy="7559675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75000"/>
                </a:schemeClr>
              </a:gs>
              <a:gs pos="52000">
                <a:schemeClr val="accent6">
                  <a:lumMod val="20000"/>
                  <a:lumOff val="8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Picture 22" descr="https://pngshare.com/wp-content/uploads/2021/06/Soldier-Silhouette-Transparent-18-1024x398.pn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60" r="-91" b="25462"/>
          <a:stretch/>
        </p:blipFill>
        <p:spPr bwMode="auto">
          <a:xfrm flipH="1">
            <a:off x="-1" y="5345121"/>
            <a:ext cx="5327825" cy="221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r="1056" b="-90"/>
          <a:stretch/>
        </p:blipFill>
        <p:spPr bwMode="auto">
          <a:xfrm>
            <a:off x="4092933" y="41274"/>
            <a:ext cx="1044000" cy="939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-2817" y="5776759"/>
            <a:ext cx="5328000" cy="1199303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100" dirty="0" smtClean="0">
                <a:ln w="12700">
                  <a:noFill/>
                </a:ln>
                <a:solidFill>
                  <a:srgbClr val="D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Требования к кандидатам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возраст – до 65 лет;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состояние здоровья – способен выполнять боевую задачу;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6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соответствие требованиям к профессиональной психологической </a:t>
            </a:r>
            <a:r>
              <a:rPr lang="ru-RU" sz="12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пригодности;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физическая выносливость.</a:t>
            </a:r>
            <a:endParaRPr lang="ru-RU" sz="1200" b="1" spc="-20" dirty="0">
              <a:ln w="12700"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08" y="7151014"/>
            <a:ext cx="5328000" cy="3940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500" b="1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Контракт заключается на </a:t>
            </a:r>
            <a:r>
              <a:rPr lang="ru-RU" sz="1500" b="1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6</a:t>
            </a:r>
            <a:r>
              <a:rPr lang="ru-RU" sz="1500" b="1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lang="ru-RU" sz="1500" b="1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8</a:t>
            </a:r>
            <a:r>
              <a:rPr lang="ru-RU" sz="1500" b="1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или </a:t>
            </a:r>
            <a:r>
              <a:rPr lang="ru-RU" sz="1500" b="1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12 </a:t>
            </a:r>
            <a:r>
              <a:rPr lang="ru-RU" sz="1500" b="1" dirty="0" smtClean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месяцев </a:t>
            </a:r>
          </a:p>
          <a:p>
            <a:pPr algn="ctr">
              <a:lnSpc>
                <a:spcPct val="85000"/>
              </a:lnSpc>
            </a:pPr>
            <a:r>
              <a:rPr lang="ru-RU" sz="1500" b="1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(</a:t>
            </a:r>
            <a:r>
              <a:rPr lang="ru-RU" sz="1500" b="1" dirty="0" smtClean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по решению гражданина)</a:t>
            </a:r>
            <a:endParaRPr lang="ru-RU" sz="1500" b="1" dirty="0">
              <a:ln w="1270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" b="54406"/>
          <a:stretch/>
        </p:blipFill>
        <p:spPr>
          <a:xfrm>
            <a:off x="0" y="1192308"/>
            <a:ext cx="5327650" cy="2026023"/>
          </a:xfrm>
          <a:prstGeom prst="flowChartAlternateProcess">
            <a:avLst/>
          </a:prstGeom>
          <a:noFill/>
          <a:effectLst>
            <a:softEdge rad="317500"/>
          </a:effectLst>
        </p:spPr>
      </p:pic>
      <p:sp>
        <p:nvSpPr>
          <p:cNvPr id="27" name="Прямоугольник 26"/>
          <p:cNvSpPr/>
          <p:nvPr/>
        </p:nvSpPr>
        <p:spPr>
          <a:xfrm>
            <a:off x="-175" y="2980574"/>
            <a:ext cx="5328000" cy="2749727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-20" dirty="0" smtClean="0">
                <a:ln w="12700"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Гарантируем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3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денежное содержание </a:t>
            </a:r>
            <a:r>
              <a:rPr lang="ru-RU" sz="1100" b="1" spc="-3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за участие в СВО – </a:t>
            </a:r>
            <a:r>
              <a:rPr lang="ru-RU" sz="1100" b="1" spc="-3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300" b="1" spc="-3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205 000</a:t>
            </a:r>
            <a:r>
              <a:rPr lang="ru-RU" sz="1100" b="1" spc="-3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3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единовременное поощрение при заключении контракта – </a:t>
            </a:r>
            <a:r>
              <a:rPr lang="ru-RU" sz="1300" b="1" spc="-3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35 000 </a:t>
            </a:r>
            <a:r>
              <a:rPr lang="ru-RU" sz="1100" b="1" spc="-3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руб.; 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выплата за участие в активных боевых действиях –</a:t>
            </a:r>
            <a:r>
              <a:rPr lang="ru-RU" sz="11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8 000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руб. </a:t>
            </a:r>
            <a:b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 сутки;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вознаграждение за уничтожение или захват военной техники противника – от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50 000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1 000 000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единовременная выплата при награждении государственными наградами – от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445</a:t>
            </a: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денежного содержания);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единовременная выплата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 следствии увечья –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3 000 000 </a:t>
            </a: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сохранение пенсии за выслугу лет для военных пенсионеров;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продовольственное, вещевое и медицинское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обеспечение;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статус ветерана боевых действий;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кредитные и налоговые каникулы.</a:t>
            </a:r>
            <a:endParaRPr lang="ru-RU" sz="1100" b="1" spc="-20" dirty="0">
              <a:ln w="12700"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-175" y="207870"/>
            <a:ext cx="5327825" cy="1107996"/>
          </a:xfrm>
          <a:prstGeom prst="rect">
            <a:avLst/>
          </a:prstGeom>
        </p:spPr>
        <p:txBody>
          <a:bodyPr wrap="square" lIns="288000" tIns="0" rIns="0" bIns="0">
            <a:spAutoFit/>
          </a:bodyPr>
          <a:lstStyle/>
          <a:p>
            <a:r>
              <a:rPr lang="ru-RU" sz="1800" b="1" dirty="0" smtClean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МИНИСТЕРСТВО ОБОРОНЫ </a:t>
            </a:r>
          </a:p>
          <a:p>
            <a:r>
              <a:rPr lang="ru-RU" sz="1800" b="1" dirty="0" smtClean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РОССИЙСКОЙ ФЕДЕРАЦИИ</a:t>
            </a:r>
          </a:p>
          <a:p>
            <a:r>
              <a:rPr lang="ru-RU" sz="1800" b="1" dirty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lang="ru-RU" sz="1800" b="1" dirty="0" smtClean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едёт набор </a:t>
            </a:r>
          </a:p>
          <a:p>
            <a:r>
              <a:rPr lang="ru-RU" sz="1800" b="1" spc="100" dirty="0" smtClean="0">
                <a:ln w="12700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в </a:t>
            </a:r>
            <a:r>
              <a:rPr lang="ru-RU" sz="1800" b="1" dirty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добровольческие отряды «Барс»</a:t>
            </a:r>
          </a:p>
        </p:txBody>
      </p:sp>
    </p:spTree>
    <p:extLst>
      <p:ext uri="{BB962C8B-B14F-4D97-AF65-F5344CB8AC3E}">
        <p14:creationId xmlns:p14="http://schemas.microsoft.com/office/powerpoint/2010/main" val="3111888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1336</TotalTime>
  <Words>219</Words>
  <Application>Microsoft Office PowerPoint</Application>
  <PresentationFormat>Произвольный</PresentationFormat>
  <Paragraphs>39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Мариничев Александр Николаевич</dc:creator>
  <cp:lastModifiedBy>arm9</cp:lastModifiedBy>
  <cp:revision>144</cp:revision>
  <cp:lastPrinted>2022-01-19T08:45:15Z</cp:lastPrinted>
  <dcterms:created xsi:type="dcterms:W3CDTF">2021-07-14T05:01:48Z</dcterms:created>
  <dcterms:modified xsi:type="dcterms:W3CDTF">2023-10-13T05:07:47Z</dcterms:modified>
</cp:coreProperties>
</file>